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ntonio Ultra-Bold" charset="1" panose="02000803000000000000"/>
      <p:regular r:id="rId16"/>
    </p:embeddedFont>
    <p:embeddedFont>
      <p:font typeface="Poppins Bold" charset="1" panose="00000800000000000000"/>
      <p:regular r:id="rId17"/>
    </p:embeddedFont>
    <p:embeddedFont>
      <p:font typeface="Poppins" charset="1" panose="00000500000000000000"/>
      <p:regular r:id="rId18"/>
    </p:embeddedFont>
    <p:embeddedFont>
      <p:font typeface="Roboto Bold" charset="1" panose="02000000000000000000"/>
      <p:regular r:id="rId19"/>
    </p:embeddedFont>
    <p:embeddedFont>
      <p:font typeface="Antonio Bold" charset="1" panose="02000803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0ERpHdtc.mp4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3.png>
</file>

<file path=ppt/media/image4.png>
</file>

<file path=ppt/media/image5.sv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jpeg" Type="http://schemas.openxmlformats.org/officeDocument/2006/relationships/image"/><Relationship Id="rId6" Target="../media/image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VAG0ERpHdtc.mp4" Type="http://schemas.openxmlformats.org/officeDocument/2006/relationships/video"/><Relationship Id="rId4" Target="../media/VAG0ERpHdtc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10.png" Type="http://schemas.openxmlformats.org/officeDocument/2006/relationships/image"/><Relationship Id="rId6" Target="../media/image11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71418" y="0"/>
            <a:ext cx="8386963" cy="10307571"/>
            <a:chOff x="0" y="0"/>
            <a:chExt cx="1299360" cy="15969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99360" cy="1596913"/>
            </a:xfrm>
            <a:custGeom>
              <a:avLst/>
              <a:gdLst/>
              <a:ahLst/>
              <a:cxnLst/>
              <a:rect r="r" b="b" t="t" l="l"/>
              <a:pathLst>
                <a:path h="1596913" w="1299360">
                  <a:moveTo>
                    <a:pt x="36924" y="0"/>
                  </a:moveTo>
                  <a:lnTo>
                    <a:pt x="1262436" y="0"/>
                  </a:lnTo>
                  <a:cubicBezTo>
                    <a:pt x="1272229" y="0"/>
                    <a:pt x="1281621" y="3890"/>
                    <a:pt x="1288545" y="10815"/>
                  </a:cubicBezTo>
                  <a:cubicBezTo>
                    <a:pt x="1295470" y="17739"/>
                    <a:pt x="1299360" y="27131"/>
                    <a:pt x="1299360" y="36924"/>
                  </a:cubicBezTo>
                  <a:lnTo>
                    <a:pt x="1299360" y="1559989"/>
                  </a:lnTo>
                  <a:cubicBezTo>
                    <a:pt x="1299360" y="1569782"/>
                    <a:pt x="1295470" y="1579173"/>
                    <a:pt x="1288545" y="1586098"/>
                  </a:cubicBezTo>
                  <a:cubicBezTo>
                    <a:pt x="1281621" y="1593022"/>
                    <a:pt x="1272229" y="1596913"/>
                    <a:pt x="1262436" y="1596913"/>
                  </a:cubicBezTo>
                  <a:lnTo>
                    <a:pt x="36924" y="1596913"/>
                  </a:lnTo>
                  <a:cubicBezTo>
                    <a:pt x="27131" y="1596913"/>
                    <a:pt x="17739" y="1593022"/>
                    <a:pt x="10815" y="1586098"/>
                  </a:cubicBezTo>
                  <a:cubicBezTo>
                    <a:pt x="3890" y="1579173"/>
                    <a:pt x="0" y="1569782"/>
                    <a:pt x="0" y="1559989"/>
                  </a:cubicBezTo>
                  <a:lnTo>
                    <a:pt x="0" y="36924"/>
                  </a:lnTo>
                  <a:cubicBezTo>
                    <a:pt x="0" y="27131"/>
                    <a:pt x="3890" y="17739"/>
                    <a:pt x="10815" y="10815"/>
                  </a:cubicBezTo>
                  <a:cubicBezTo>
                    <a:pt x="17739" y="3890"/>
                    <a:pt x="27131" y="0"/>
                    <a:pt x="36924" y="0"/>
                  </a:cubicBezTo>
                  <a:close/>
                </a:path>
              </a:pathLst>
            </a:custGeom>
            <a:blipFill>
              <a:blip r:embed="rId2"/>
              <a:stretch>
                <a:fillRect l="-76325" t="0" r="-860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371418" y="6382301"/>
            <a:ext cx="7916582" cy="3904699"/>
            <a:chOff x="0" y="0"/>
            <a:chExt cx="2085026" cy="102839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85026" cy="1028398"/>
            </a:xfrm>
            <a:custGeom>
              <a:avLst/>
              <a:gdLst/>
              <a:ahLst/>
              <a:cxnLst/>
              <a:rect r="r" b="b" t="t" l="l"/>
              <a:pathLst>
                <a:path h="1028398" w="2085026">
                  <a:moveTo>
                    <a:pt x="40095" y="0"/>
                  </a:moveTo>
                  <a:lnTo>
                    <a:pt x="2044930" y="0"/>
                  </a:lnTo>
                  <a:cubicBezTo>
                    <a:pt x="2055564" y="0"/>
                    <a:pt x="2065763" y="4224"/>
                    <a:pt x="2073282" y="11744"/>
                  </a:cubicBezTo>
                  <a:cubicBezTo>
                    <a:pt x="2080801" y="19263"/>
                    <a:pt x="2085026" y="29461"/>
                    <a:pt x="2085026" y="40095"/>
                  </a:cubicBezTo>
                  <a:lnTo>
                    <a:pt x="2085026" y="988303"/>
                  </a:lnTo>
                  <a:cubicBezTo>
                    <a:pt x="2085026" y="998937"/>
                    <a:pt x="2080801" y="1009135"/>
                    <a:pt x="2073282" y="1016654"/>
                  </a:cubicBezTo>
                  <a:cubicBezTo>
                    <a:pt x="2065763" y="1024174"/>
                    <a:pt x="2055564" y="1028398"/>
                    <a:pt x="2044930" y="1028398"/>
                  </a:cubicBezTo>
                  <a:lnTo>
                    <a:pt x="40095" y="1028398"/>
                  </a:lnTo>
                  <a:cubicBezTo>
                    <a:pt x="17951" y="1028398"/>
                    <a:pt x="0" y="1010447"/>
                    <a:pt x="0" y="988303"/>
                  </a:cubicBezTo>
                  <a:lnTo>
                    <a:pt x="0" y="40095"/>
                  </a:lnTo>
                  <a:cubicBezTo>
                    <a:pt x="0" y="29461"/>
                    <a:pt x="4224" y="19263"/>
                    <a:pt x="11744" y="11744"/>
                  </a:cubicBezTo>
                  <a:cubicBezTo>
                    <a:pt x="19263" y="4224"/>
                    <a:pt x="29461" y="0"/>
                    <a:pt x="4009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696B8">
                    <a:alpha val="0"/>
                  </a:srgbClr>
                </a:gs>
                <a:gs pos="100000">
                  <a:srgbClr val="5696B8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04775"/>
              <a:ext cx="2085026" cy="11331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1851390">
            <a:off x="10661520" y="2492051"/>
            <a:ext cx="6058720" cy="3908457"/>
          </a:xfrm>
          <a:custGeom>
            <a:avLst/>
            <a:gdLst/>
            <a:ahLst/>
            <a:cxnLst/>
            <a:rect r="r" b="b" t="t" l="l"/>
            <a:pathLst>
              <a:path h="3908457" w="6058720">
                <a:moveTo>
                  <a:pt x="0" y="0"/>
                </a:moveTo>
                <a:lnTo>
                  <a:pt x="6058719" y="0"/>
                </a:lnTo>
                <a:lnTo>
                  <a:pt x="6058719" y="3908457"/>
                </a:lnTo>
                <a:lnTo>
                  <a:pt x="0" y="39084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83722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851390">
            <a:off x="8866494" y="5760807"/>
            <a:ext cx="6058720" cy="3379834"/>
          </a:xfrm>
          <a:custGeom>
            <a:avLst/>
            <a:gdLst/>
            <a:ahLst/>
            <a:cxnLst/>
            <a:rect r="r" b="b" t="t" l="l"/>
            <a:pathLst>
              <a:path h="3379834" w="6058720">
                <a:moveTo>
                  <a:pt x="0" y="0"/>
                </a:moveTo>
                <a:lnTo>
                  <a:pt x="6058719" y="0"/>
                </a:lnTo>
                <a:lnTo>
                  <a:pt x="6058719" y="3379834"/>
                </a:lnTo>
                <a:lnTo>
                  <a:pt x="0" y="33798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9" t="-114069" r="-379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428545" y="2259498"/>
            <a:ext cx="15110230" cy="6720832"/>
          </a:xfrm>
          <a:custGeom>
            <a:avLst/>
            <a:gdLst/>
            <a:ahLst/>
            <a:cxnLst/>
            <a:rect r="r" b="b" t="t" l="l"/>
            <a:pathLst>
              <a:path h="6720832" w="15110230">
                <a:moveTo>
                  <a:pt x="0" y="0"/>
                </a:moveTo>
                <a:lnTo>
                  <a:pt x="15110230" y="0"/>
                </a:lnTo>
                <a:lnTo>
                  <a:pt x="15110230" y="6720832"/>
                </a:lnTo>
                <a:lnTo>
                  <a:pt x="0" y="67208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1851390">
            <a:off x="13296526" y="3939205"/>
            <a:ext cx="2605538" cy="4706005"/>
          </a:xfrm>
          <a:custGeom>
            <a:avLst/>
            <a:gdLst/>
            <a:ahLst/>
            <a:cxnLst/>
            <a:rect r="r" b="b" t="t" l="l"/>
            <a:pathLst>
              <a:path h="4706005" w="2605538">
                <a:moveTo>
                  <a:pt x="0" y="0"/>
                </a:moveTo>
                <a:lnTo>
                  <a:pt x="2605538" y="0"/>
                </a:lnTo>
                <a:lnTo>
                  <a:pt x="2605538" y="4706005"/>
                </a:lnTo>
                <a:lnTo>
                  <a:pt x="0" y="47060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3414" t="-17236" r="-882" b="-36506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72889" y="3520955"/>
            <a:ext cx="7399845" cy="3019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05"/>
              </a:lnSpc>
            </a:pPr>
            <a:r>
              <a:rPr lang="en-US" sz="10939" b="tru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“</a:t>
            </a:r>
            <a:r>
              <a:rPr lang="ar-EG" sz="10939" b="tru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  <a:rtl val="true"/>
              </a:rPr>
              <a:t>من</a:t>
            </a:r>
            <a:r>
              <a:rPr lang="ar-EG" sz="10939" b="tru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  <a:rtl val="true"/>
              </a:rPr>
              <a:t> تكتك لطيارتك</a:t>
            </a:r>
            <a:r>
              <a:rPr lang="en-US" sz="10939" b="tru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....”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869282"/>
            <a:ext cx="15317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4"/>
              </a:lnSpc>
            </a:pPr>
            <a:r>
              <a:rPr lang="en-US" sz="24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AirEase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8975493"/>
            <a:ext cx="3681026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www.AirEase.com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59300" y="0"/>
            <a:ext cx="1028700" cy="1023981"/>
          </a:xfrm>
          <a:custGeom>
            <a:avLst/>
            <a:gdLst/>
            <a:ahLst/>
            <a:cxnLst/>
            <a:rect r="r" b="b" t="t" l="l"/>
            <a:pathLst>
              <a:path h="1023981" w="1028700">
                <a:moveTo>
                  <a:pt x="0" y="0"/>
                </a:moveTo>
                <a:lnTo>
                  <a:pt x="1028700" y="0"/>
                </a:lnTo>
                <a:lnTo>
                  <a:pt x="1028700" y="1023981"/>
                </a:lnTo>
                <a:lnTo>
                  <a:pt x="0" y="10239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42416" y="1840194"/>
            <a:ext cx="9803168" cy="1122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60"/>
              </a:lnSpc>
            </a:pPr>
            <a:r>
              <a:rPr lang="en-US" sz="8000" b="tru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“</a:t>
            </a:r>
            <a:r>
              <a:rPr lang="ar-EG" sz="8000" b="tru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  <a:rtl val="true"/>
              </a:rPr>
              <a:t>من</a:t>
            </a:r>
            <a:r>
              <a:rPr lang="ar-EG" sz="8000" b="tru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  <a:rtl val="true"/>
              </a:rPr>
              <a:t> تكتك لطيارتك</a:t>
            </a:r>
            <a:r>
              <a:rPr lang="en-US" sz="8000" b="tru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....”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830588" y="248454"/>
            <a:ext cx="4626824" cy="1301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39"/>
              </a:lnSpc>
            </a:pPr>
            <a:r>
              <a:rPr lang="en-US" sz="87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AirEase 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2910869" y="2827989"/>
            <a:ext cx="5204645" cy="6750797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003149" y="2925171"/>
            <a:ext cx="5054797" cy="6556433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3653628" y="9267825"/>
            <a:ext cx="3719125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800">
                <a:solidFill>
                  <a:srgbClr val="03B8ED"/>
                </a:solidFill>
                <a:latin typeface="Poppins Bold"/>
                <a:ea typeface="Poppins Bold"/>
                <a:cs typeface="Poppins Bold"/>
                <a:sym typeface="Poppins Bold"/>
              </a:rPr>
              <a:t>AI ENGINEER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792451" y="9055417"/>
            <a:ext cx="3719125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800">
                <a:solidFill>
                  <a:srgbClr val="03B8ED"/>
                </a:solidFill>
                <a:latin typeface="Poppins Bold"/>
                <a:ea typeface="Poppins Bold"/>
                <a:cs typeface="Poppins Bold"/>
                <a:sym typeface="Poppins Bold"/>
              </a:rPr>
              <a:t>FULL-STACK DEV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65907" y="678974"/>
            <a:ext cx="6093393" cy="745120"/>
            <a:chOff x="0" y="0"/>
            <a:chExt cx="1604844" cy="1962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04844" cy="196245"/>
            </a:xfrm>
            <a:custGeom>
              <a:avLst/>
              <a:gdLst/>
              <a:ahLst/>
              <a:cxnLst/>
              <a:rect r="r" b="b" t="t" l="l"/>
              <a:pathLst>
                <a:path h="196245" w="1604844">
                  <a:moveTo>
                    <a:pt x="98123" y="0"/>
                  </a:moveTo>
                  <a:lnTo>
                    <a:pt x="1506722" y="0"/>
                  </a:lnTo>
                  <a:cubicBezTo>
                    <a:pt x="1532745" y="0"/>
                    <a:pt x="1557703" y="10338"/>
                    <a:pt x="1576105" y="28739"/>
                  </a:cubicBezTo>
                  <a:cubicBezTo>
                    <a:pt x="1594506" y="47141"/>
                    <a:pt x="1604844" y="72099"/>
                    <a:pt x="1604844" y="98123"/>
                  </a:cubicBezTo>
                  <a:lnTo>
                    <a:pt x="1604844" y="98123"/>
                  </a:lnTo>
                  <a:cubicBezTo>
                    <a:pt x="1604844" y="124147"/>
                    <a:pt x="1594506" y="149104"/>
                    <a:pt x="1576105" y="167506"/>
                  </a:cubicBezTo>
                  <a:cubicBezTo>
                    <a:pt x="1557703" y="185908"/>
                    <a:pt x="1532745" y="196245"/>
                    <a:pt x="1506722" y="196245"/>
                  </a:cubicBezTo>
                  <a:lnTo>
                    <a:pt x="98123" y="196245"/>
                  </a:lnTo>
                  <a:cubicBezTo>
                    <a:pt x="72099" y="196245"/>
                    <a:pt x="47141" y="185908"/>
                    <a:pt x="28739" y="167506"/>
                  </a:cubicBezTo>
                  <a:cubicBezTo>
                    <a:pt x="10338" y="149104"/>
                    <a:pt x="0" y="124147"/>
                    <a:pt x="0" y="98123"/>
                  </a:cubicBezTo>
                  <a:lnTo>
                    <a:pt x="0" y="98123"/>
                  </a:lnTo>
                  <a:cubicBezTo>
                    <a:pt x="0" y="72099"/>
                    <a:pt x="10338" y="47141"/>
                    <a:pt x="28739" y="28739"/>
                  </a:cubicBezTo>
                  <a:cubicBezTo>
                    <a:pt x="47141" y="10338"/>
                    <a:pt x="72099" y="0"/>
                    <a:pt x="98123" y="0"/>
                  </a:cubicBezTo>
                  <a:close/>
                </a:path>
              </a:pathLst>
            </a:custGeom>
            <a:solidFill>
              <a:srgbClr val="5696B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04775"/>
              <a:ext cx="1604844" cy="30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32798" y="845576"/>
            <a:ext cx="391696" cy="391696"/>
          </a:xfrm>
          <a:custGeom>
            <a:avLst/>
            <a:gdLst/>
            <a:ahLst/>
            <a:cxnLst/>
            <a:rect r="r" b="b" t="t" l="l"/>
            <a:pathLst>
              <a:path h="391696" w="391696">
                <a:moveTo>
                  <a:pt x="0" y="0"/>
                </a:moveTo>
                <a:lnTo>
                  <a:pt x="391696" y="0"/>
                </a:lnTo>
                <a:lnTo>
                  <a:pt x="391696" y="391696"/>
                </a:lnTo>
                <a:lnTo>
                  <a:pt x="0" y="3916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160527" y="3978064"/>
            <a:ext cx="6805315" cy="2844470"/>
            <a:chOff x="0" y="0"/>
            <a:chExt cx="1792346" cy="74916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2346" cy="749161"/>
            </a:xfrm>
            <a:custGeom>
              <a:avLst/>
              <a:gdLst/>
              <a:ahLst/>
              <a:cxnLst/>
              <a:rect r="r" b="b" t="t" l="l"/>
              <a:pathLst>
                <a:path h="749161" w="1792346">
                  <a:moveTo>
                    <a:pt x="45505" y="0"/>
                  </a:moveTo>
                  <a:lnTo>
                    <a:pt x="1746841" y="0"/>
                  </a:lnTo>
                  <a:cubicBezTo>
                    <a:pt x="1758910" y="0"/>
                    <a:pt x="1770484" y="4794"/>
                    <a:pt x="1779018" y="13328"/>
                  </a:cubicBezTo>
                  <a:cubicBezTo>
                    <a:pt x="1787552" y="21862"/>
                    <a:pt x="1792346" y="33436"/>
                    <a:pt x="1792346" y="45505"/>
                  </a:cubicBezTo>
                  <a:lnTo>
                    <a:pt x="1792346" y="703656"/>
                  </a:lnTo>
                  <a:cubicBezTo>
                    <a:pt x="1792346" y="715724"/>
                    <a:pt x="1787552" y="727299"/>
                    <a:pt x="1779018" y="735833"/>
                  </a:cubicBezTo>
                  <a:cubicBezTo>
                    <a:pt x="1770484" y="744366"/>
                    <a:pt x="1758910" y="749161"/>
                    <a:pt x="1746841" y="749161"/>
                  </a:cubicBezTo>
                  <a:lnTo>
                    <a:pt x="45505" y="749161"/>
                  </a:lnTo>
                  <a:cubicBezTo>
                    <a:pt x="33436" y="749161"/>
                    <a:pt x="21862" y="744366"/>
                    <a:pt x="13328" y="735833"/>
                  </a:cubicBezTo>
                  <a:cubicBezTo>
                    <a:pt x="4794" y="727299"/>
                    <a:pt x="0" y="715724"/>
                    <a:pt x="0" y="703656"/>
                  </a:cubicBezTo>
                  <a:lnTo>
                    <a:pt x="0" y="45505"/>
                  </a:lnTo>
                  <a:cubicBezTo>
                    <a:pt x="0" y="33436"/>
                    <a:pt x="4794" y="21862"/>
                    <a:pt x="13328" y="13328"/>
                  </a:cubicBezTo>
                  <a:cubicBezTo>
                    <a:pt x="21862" y="4794"/>
                    <a:pt x="33436" y="0"/>
                    <a:pt x="45505" y="0"/>
                  </a:cubicBezTo>
                  <a:close/>
                </a:path>
              </a:pathLst>
            </a:custGeom>
            <a:solidFill>
              <a:srgbClr val="5696B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04775"/>
              <a:ext cx="1792346" cy="8539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322157" y="3978064"/>
            <a:ext cx="6805315" cy="2844470"/>
            <a:chOff x="0" y="0"/>
            <a:chExt cx="1792346" cy="74916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92346" cy="749161"/>
            </a:xfrm>
            <a:custGeom>
              <a:avLst/>
              <a:gdLst/>
              <a:ahLst/>
              <a:cxnLst/>
              <a:rect r="r" b="b" t="t" l="l"/>
              <a:pathLst>
                <a:path h="749161" w="1792346">
                  <a:moveTo>
                    <a:pt x="45505" y="0"/>
                  </a:moveTo>
                  <a:lnTo>
                    <a:pt x="1746841" y="0"/>
                  </a:lnTo>
                  <a:cubicBezTo>
                    <a:pt x="1758910" y="0"/>
                    <a:pt x="1770484" y="4794"/>
                    <a:pt x="1779018" y="13328"/>
                  </a:cubicBezTo>
                  <a:cubicBezTo>
                    <a:pt x="1787552" y="21862"/>
                    <a:pt x="1792346" y="33436"/>
                    <a:pt x="1792346" y="45505"/>
                  </a:cubicBezTo>
                  <a:lnTo>
                    <a:pt x="1792346" y="703656"/>
                  </a:lnTo>
                  <a:cubicBezTo>
                    <a:pt x="1792346" y="715724"/>
                    <a:pt x="1787552" y="727299"/>
                    <a:pt x="1779018" y="735833"/>
                  </a:cubicBezTo>
                  <a:cubicBezTo>
                    <a:pt x="1770484" y="744366"/>
                    <a:pt x="1758910" y="749161"/>
                    <a:pt x="1746841" y="749161"/>
                  </a:cubicBezTo>
                  <a:lnTo>
                    <a:pt x="45505" y="749161"/>
                  </a:lnTo>
                  <a:cubicBezTo>
                    <a:pt x="33436" y="749161"/>
                    <a:pt x="21862" y="744366"/>
                    <a:pt x="13328" y="735833"/>
                  </a:cubicBezTo>
                  <a:cubicBezTo>
                    <a:pt x="4794" y="727299"/>
                    <a:pt x="0" y="715724"/>
                    <a:pt x="0" y="703656"/>
                  </a:cubicBezTo>
                  <a:lnTo>
                    <a:pt x="0" y="45505"/>
                  </a:lnTo>
                  <a:cubicBezTo>
                    <a:pt x="0" y="33436"/>
                    <a:pt x="4794" y="21862"/>
                    <a:pt x="13328" y="13328"/>
                  </a:cubicBezTo>
                  <a:cubicBezTo>
                    <a:pt x="21862" y="4794"/>
                    <a:pt x="33436" y="0"/>
                    <a:pt x="45505" y="0"/>
                  </a:cubicBez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04775"/>
              <a:ext cx="1792346" cy="8539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101441" y="4908809"/>
            <a:ext cx="4923487" cy="1002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b="true" sz="36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PRICE CHANGES UP TO 3 TIMES A DAY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865517" y="787090"/>
            <a:ext cx="1533021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671107" y="787090"/>
            <a:ext cx="1441239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290752" y="834715"/>
            <a:ext cx="144123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422483" y="2481369"/>
            <a:ext cx="7443035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79"/>
              </a:lnSpc>
              <a:spcBef>
                <a:spcPct val="0"/>
              </a:spcBef>
            </a:pPr>
            <a:r>
              <a:rPr lang="en-US" b="true" sz="6999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THE PROBLEM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431774" y="9058585"/>
            <a:ext cx="827526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24"/>
              </a:lnSpc>
            </a:pPr>
            <a:r>
              <a:rPr lang="en-US" b="true" sz="24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869282"/>
            <a:ext cx="15317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4"/>
              </a:lnSpc>
            </a:pPr>
            <a:r>
              <a:rPr lang="en-US" sz="24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AirEase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70247" y="4497329"/>
            <a:ext cx="4923487" cy="1748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600" b="true">
                <a:solidFill>
                  <a:srgbClr val="028391"/>
                </a:solidFill>
                <a:latin typeface="Poppins Bold"/>
                <a:ea typeface="Poppins Bold"/>
                <a:cs typeface="Poppins Bold"/>
                <a:sym typeface="Poppins Bold"/>
              </a:rPr>
              <a:t>ONE WRONG MOVE </a:t>
            </a:r>
          </a:p>
          <a:p>
            <a:pPr algn="ctr">
              <a:lnSpc>
                <a:spcPts val="4500"/>
              </a:lnSpc>
            </a:pPr>
            <a:r>
              <a:rPr lang="en-US" sz="3600" b="true">
                <a:solidFill>
                  <a:srgbClr val="028391"/>
                </a:solidFill>
                <a:latin typeface="Poppins Bold"/>
                <a:ea typeface="Poppins Bold"/>
                <a:cs typeface="Poppins Bold"/>
                <a:sym typeface="Poppins Bold"/>
              </a:rPr>
              <a:t>IS FATAL CAN COST</a:t>
            </a:r>
          </a:p>
          <a:p>
            <a:pPr algn="ctr">
              <a:lnSpc>
                <a:spcPts val="4500"/>
              </a:lnSpc>
            </a:pPr>
            <a:r>
              <a:rPr lang="en-US" b="true" sz="3600">
                <a:solidFill>
                  <a:srgbClr val="028391"/>
                </a:solidFill>
                <a:latin typeface="Poppins Bold"/>
                <a:ea typeface="Poppins Bold"/>
                <a:cs typeface="Poppins Bold"/>
                <a:sym typeface="Poppins Bold"/>
              </a:rPr>
              <a:t>DOUBLE THE FLIGHT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913516" y="7416475"/>
            <a:ext cx="12460969" cy="2004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0"/>
              </a:lnSpc>
            </a:pPr>
            <a:r>
              <a:rPr lang="en-US" b="true" sz="7200">
                <a:solidFill>
                  <a:srgbClr val="FF3131"/>
                </a:solidFill>
                <a:latin typeface="Poppins Bold"/>
                <a:ea typeface="Poppins Bold"/>
                <a:cs typeface="Poppins Bold"/>
                <a:sym typeface="Poppins Bold"/>
              </a:rPr>
              <a:t>200+ million</a:t>
            </a:r>
            <a:r>
              <a:rPr lang="en-US" b="true" sz="7200">
                <a:solidFill>
                  <a:srgbClr val="5696B8"/>
                </a:solidFill>
                <a:latin typeface="Poppins Bold"/>
                <a:ea typeface="Poppins Bold"/>
                <a:cs typeface="Poppins Bold"/>
                <a:sym typeface="Poppins Bold"/>
              </a:rPr>
              <a:t> passengers &lt;&lt;&lt; missed their flights &gt;&gt;&gt;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7259300" y="0"/>
            <a:ext cx="1028700" cy="1023981"/>
          </a:xfrm>
          <a:custGeom>
            <a:avLst/>
            <a:gdLst/>
            <a:ahLst/>
            <a:cxnLst/>
            <a:rect r="r" b="b" t="t" l="l"/>
            <a:pathLst>
              <a:path h="1023981" w="1028700">
                <a:moveTo>
                  <a:pt x="0" y="0"/>
                </a:moveTo>
                <a:lnTo>
                  <a:pt x="1028700" y="0"/>
                </a:lnTo>
                <a:lnTo>
                  <a:pt x="1028700" y="1023981"/>
                </a:lnTo>
                <a:lnTo>
                  <a:pt x="0" y="10239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463288"/>
            <a:ext cx="5510382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79"/>
              </a:lnSpc>
              <a:spcBef>
                <a:spcPct val="0"/>
              </a:spcBef>
            </a:pPr>
            <a:r>
              <a:rPr lang="en-US" b="true" sz="6999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SOLUTION?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1165907" y="678974"/>
            <a:ext cx="6093393" cy="745120"/>
            <a:chOff x="0" y="0"/>
            <a:chExt cx="1604844" cy="1962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04844" cy="196245"/>
            </a:xfrm>
            <a:custGeom>
              <a:avLst/>
              <a:gdLst/>
              <a:ahLst/>
              <a:cxnLst/>
              <a:rect r="r" b="b" t="t" l="l"/>
              <a:pathLst>
                <a:path h="196245" w="1604844">
                  <a:moveTo>
                    <a:pt x="98123" y="0"/>
                  </a:moveTo>
                  <a:lnTo>
                    <a:pt x="1506722" y="0"/>
                  </a:lnTo>
                  <a:cubicBezTo>
                    <a:pt x="1532745" y="0"/>
                    <a:pt x="1557703" y="10338"/>
                    <a:pt x="1576105" y="28739"/>
                  </a:cubicBezTo>
                  <a:cubicBezTo>
                    <a:pt x="1594506" y="47141"/>
                    <a:pt x="1604844" y="72099"/>
                    <a:pt x="1604844" y="98123"/>
                  </a:cubicBezTo>
                  <a:lnTo>
                    <a:pt x="1604844" y="98123"/>
                  </a:lnTo>
                  <a:cubicBezTo>
                    <a:pt x="1604844" y="124147"/>
                    <a:pt x="1594506" y="149104"/>
                    <a:pt x="1576105" y="167506"/>
                  </a:cubicBezTo>
                  <a:cubicBezTo>
                    <a:pt x="1557703" y="185908"/>
                    <a:pt x="1532745" y="196245"/>
                    <a:pt x="1506722" y="196245"/>
                  </a:cubicBezTo>
                  <a:lnTo>
                    <a:pt x="98123" y="196245"/>
                  </a:lnTo>
                  <a:cubicBezTo>
                    <a:pt x="72099" y="196245"/>
                    <a:pt x="47141" y="185908"/>
                    <a:pt x="28739" y="167506"/>
                  </a:cubicBezTo>
                  <a:cubicBezTo>
                    <a:pt x="10338" y="149104"/>
                    <a:pt x="0" y="124147"/>
                    <a:pt x="0" y="98123"/>
                  </a:cubicBezTo>
                  <a:lnTo>
                    <a:pt x="0" y="98123"/>
                  </a:lnTo>
                  <a:cubicBezTo>
                    <a:pt x="0" y="72099"/>
                    <a:pt x="10338" y="47141"/>
                    <a:pt x="28739" y="28739"/>
                  </a:cubicBezTo>
                  <a:cubicBezTo>
                    <a:pt x="47141" y="10338"/>
                    <a:pt x="72099" y="0"/>
                    <a:pt x="98123" y="0"/>
                  </a:cubicBezTo>
                  <a:close/>
                </a:path>
              </a:pathLst>
            </a:custGeom>
            <a:solidFill>
              <a:srgbClr val="5696B8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04775"/>
              <a:ext cx="1604844" cy="30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532798" y="845576"/>
            <a:ext cx="391696" cy="391696"/>
          </a:xfrm>
          <a:custGeom>
            <a:avLst/>
            <a:gdLst/>
            <a:ahLst/>
            <a:cxnLst/>
            <a:rect r="r" b="b" t="t" l="l"/>
            <a:pathLst>
              <a:path h="391696" w="391696">
                <a:moveTo>
                  <a:pt x="0" y="0"/>
                </a:moveTo>
                <a:lnTo>
                  <a:pt x="391696" y="0"/>
                </a:lnTo>
                <a:lnTo>
                  <a:pt x="391696" y="391696"/>
                </a:lnTo>
                <a:lnTo>
                  <a:pt x="0" y="3916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865517" y="787090"/>
            <a:ext cx="1533021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671107" y="787090"/>
            <a:ext cx="1441239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290752" y="834715"/>
            <a:ext cx="144123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431774" y="9058585"/>
            <a:ext cx="827526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24"/>
              </a:lnSpc>
            </a:pPr>
            <a:r>
              <a:rPr lang="en-US" b="true" sz="24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869282"/>
            <a:ext cx="15317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4"/>
              </a:lnSpc>
            </a:pPr>
            <a:r>
              <a:rPr lang="en-US" sz="24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AirEase 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7259300" y="0"/>
            <a:ext cx="1028700" cy="1023981"/>
          </a:xfrm>
          <a:custGeom>
            <a:avLst/>
            <a:gdLst/>
            <a:ahLst/>
            <a:cxnLst/>
            <a:rect r="r" b="b" t="t" l="l"/>
            <a:pathLst>
              <a:path h="1023981" w="1028700">
                <a:moveTo>
                  <a:pt x="0" y="0"/>
                </a:moveTo>
                <a:lnTo>
                  <a:pt x="1028700" y="0"/>
                </a:lnTo>
                <a:lnTo>
                  <a:pt x="1028700" y="1023981"/>
                </a:lnTo>
                <a:lnTo>
                  <a:pt x="0" y="10239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471480" y="3478653"/>
            <a:ext cx="3345039" cy="3329695"/>
          </a:xfrm>
          <a:custGeom>
            <a:avLst/>
            <a:gdLst/>
            <a:ahLst/>
            <a:cxnLst/>
            <a:rect r="r" b="b" t="t" l="l"/>
            <a:pathLst>
              <a:path h="3329695" w="3345039">
                <a:moveTo>
                  <a:pt x="0" y="0"/>
                </a:moveTo>
                <a:lnTo>
                  <a:pt x="3345040" y="0"/>
                </a:lnTo>
                <a:lnTo>
                  <a:pt x="3345040" y="3329694"/>
                </a:lnTo>
                <a:lnTo>
                  <a:pt x="0" y="33296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6830588" y="7009204"/>
            <a:ext cx="4626824" cy="1301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39"/>
              </a:lnSpc>
            </a:pPr>
            <a:r>
              <a:rPr lang="en-US" sz="87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AirEase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65907" y="678974"/>
            <a:ext cx="6093393" cy="745120"/>
            <a:chOff x="0" y="0"/>
            <a:chExt cx="1604844" cy="1962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04844" cy="196245"/>
            </a:xfrm>
            <a:custGeom>
              <a:avLst/>
              <a:gdLst/>
              <a:ahLst/>
              <a:cxnLst/>
              <a:rect r="r" b="b" t="t" l="l"/>
              <a:pathLst>
                <a:path h="196245" w="1604844">
                  <a:moveTo>
                    <a:pt x="98123" y="0"/>
                  </a:moveTo>
                  <a:lnTo>
                    <a:pt x="1506722" y="0"/>
                  </a:lnTo>
                  <a:cubicBezTo>
                    <a:pt x="1532745" y="0"/>
                    <a:pt x="1557703" y="10338"/>
                    <a:pt x="1576105" y="28739"/>
                  </a:cubicBezTo>
                  <a:cubicBezTo>
                    <a:pt x="1594506" y="47141"/>
                    <a:pt x="1604844" y="72099"/>
                    <a:pt x="1604844" y="98123"/>
                  </a:cubicBezTo>
                  <a:lnTo>
                    <a:pt x="1604844" y="98123"/>
                  </a:lnTo>
                  <a:cubicBezTo>
                    <a:pt x="1604844" y="124147"/>
                    <a:pt x="1594506" y="149104"/>
                    <a:pt x="1576105" y="167506"/>
                  </a:cubicBezTo>
                  <a:cubicBezTo>
                    <a:pt x="1557703" y="185908"/>
                    <a:pt x="1532745" y="196245"/>
                    <a:pt x="1506722" y="196245"/>
                  </a:cubicBezTo>
                  <a:lnTo>
                    <a:pt x="98123" y="196245"/>
                  </a:lnTo>
                  <a:cubicBezTo>
                    <a:pt x="72099" y="196245"/>
                    <a:pt x="47141" y="185908"/>
                    <a:pt x="28739" y="167506"/>
                  </a:cubicBezTo>
                  <a:cubicBezTo>
                    <a:pt x="10338" y="149104"/>
                    <a:pt x="0" y="124147"/>
                    <a:pt x="0" y="98123"/>
                  </a:cubicBezTo>
                  <a:lnTo>
                    <a:pt x="0" y="98123"/>
                  </a:lnTo>
                  <a:cubicBezTo>
                    <a:pt x="0" y="72099"/>
                    <a:pt x="10338" y="47141"/>
                    <a:pt x="28739" y="28739"/>
                  </a:cubicBezTo>
                  <a:cubicBezTo>
                    <a:pt x="47141" y="10338"/>
                    <a:pt x="72099" y="0"/>
                    <a:pt x="98123" y="0"/>
                  </a:cubicBezTo>
                  <a:close/>
                </a:path>
              </a:pathLst>
            </a:custGeom>
            <a:solidFill>
              <a:srgbClr val="5696B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04775"/>
              <a:ext cx="1604844" cy="30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32798" y="845576"/>
            <a:ext cx="391696" cy="391696"/>
          </a:xfrm>
          <a:custGeom>
            <a:avLst/>
            <a:gdLst/>
            <a:ahLst/>
            <a:cxnLst/>
            <a:rect r="r" b="b" t="t" l="l"/>
            <a:pathLst>
              <a:path h="391696" w="391696">
                <a:moveTo>
                  <a:pt x="0" y="0"/>
                </a:moveTo>
                <a:lnTo>
                  <a:pt x="391696" y="0"/>
                </a:lnTo>
                <a:lnTo>
                  <a:pt x="391696" y="391696"/>
                </a:lnTo>
                <a:lnTo>
                  <a:pt x="0" y="3916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399834" y="2161471"/>
            <a:ext cx="7476304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79"/>
              </a:lnSpc>
              <a:spcBef>
                <a:spcPct val="0"/>
              </a:spcBef>
            </a:pPr>
            <a:r>
              <a:rPr lang="en-US" b="true" sz="6999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MVP F</a:t>
            </a:r>
            <a:r>
              <a:rPr lang="en-US" b="true" sz="6999" strike="noStrike" u="non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EAT</a:t>
            </a:r>
            <a:r>
              <a:rPr lang="en-US" b="true" sz="6999" strike="noStrike" u="non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U</a:t>
            </a:r>
            <a:r>
              <a:rPr lang="en-US" b="true" sz="6999" strike="noStrike" u="non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RES</a:t>
            </a:r>
            <a:r>
              <a:rPr lang="en-US" b="true" sz="6999" strike="noStrike" u="none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 🎯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50555" y="3685492"/>
            <a:ext cx="711769" cy="757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01"/>
              </a:lnSpc>
              <a:spcBef>
                <a:spcPct val="0"/>
              </a:spcBef>
            </a:pPr>
            <a:r>
              <a:rPr lang="en-US" b="true" sz="5176">
                <a:solidFill>
                  <a:srgbClr val="5696B8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865517" y="787090"/>
            <a:ext cx="1533021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671107" y="787090"/>
            <a:ext cx="1441239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90752" y="834715"/>
            <a:ext cx="144123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431774" y="9058585"/>
            <a:ext cx="827526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24"/>
              </a:lnSpc>
            </a:pPr>
            <a:r>
              <a:rPr lang="en-US" b="true" sz="24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07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699554" y="3703723"/>
            <a:ext cx="5207932" cy="549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3"/>
              </a:lnSpc>
            </a:pPr>
            <a:r>
              <a:rPr lang="en-US" sz="2714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AGENT FOR TICKET MATCHING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699554" y="4966063"/>
            <a:ext cx="3814411" cy="549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3"/>
              </a:lnSpc>
            </a:pPr>
            <a:r>
              <a:rPr lang="en-US" sz="2714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AI PLANNING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69282"/>
            <a:ext cx="15317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4"/>
              </a:lnSpc>
            </a:pPr>
            <a:r>
              <a:rPr lang="en-US" sz="24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AirEase 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7268825" y="0"/>
            <a:ext cx="1028700" cy="1023981"/>
          </a:xfrm>
          <a:custGeom>
            <a:avLst/>
            <a:gdLst/>
            <a:ahLst/>
            <a:cxnLst/>
            <a:rect r="r" b="b" t="t" l="l"/>
            <a:pathLst>
              <a:path h="1023981" w="1028700">
                <a:moveTo>
                  <a:pt x="0" y="0"/>
                </a:moveTo>
                <a:lnTo>
                  <a:pt x="1028700" y="0"/>
                </a:lnTo>
                <a:lnTo>
                  <a:pt x="1028700" y="1023981"/>
                </a:lnTo>
                <a:lnTo>
                  <a:pt x="0" y="10239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43655" y="3392036"/>
            <a:ext cx="3871137" cy="7659709"/>
            <a:chOff x="0" y="0"/>
            <a:chExt cx="2620010" cy="518414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3634" t="0" r="-3634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9F4E8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F9F4E8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F9F4E8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CB6CE6"/>
            </a:solidFill>
          </p:spPr>
        </p:sp>
      </p:grpSp>
      <p:grpSp>
        <p:nvGrpSpPr>
          <p:cNvPr name="Group 26" id="26"/>
          <p:cNvGrpSpPr>
            <a:grpSpLocks noChangeAspect="true"/>
          </p:cNvGrpSpPr>
          <p:nvPr/>
        </p:nvGrpSpPr>
        <p:grpSpPr>
          <a:xfrm rot="0">
            <a:off x="4285587" y="1763287"/>
            <a:ext cx="3871137" cy="7659709"/>
            <a:chOff x="0" y="0"/>
            <a:chExt cx="2620010" cy="518414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3142" t="0" r="-3142" b="0"/>
              </a:stretch>
            </a:blip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9F4E8"/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F9F4E8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F9F4E8"/>
            </a:solid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476831"/>
            </a:solidFill>
          </p:spPr>
        </p:sp>
      </p:grpSp>
      <p:sp>
        <p:nvSpPr>
          <p:cNvPr name="TextBox 36" id="36"/>
          <p:cNvSpPr txBox="true"/>
          <p:nvPr/>
        </p:nvSpPr>
        <p:spPr>
          <a:xfrm rot="0">
            <a:off x="10699554" y="6228403"/>
            <a:ext cx="6569271" cy="55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3"/>
              </a:lnSpc>
            </a:pPr>
            <a:r>
              <a:rPr lang="en-US" b="true" sz="2714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CONSTANT ALERTS &amp; NOTIFICATIONS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650555" y="4947832"/>
            <a:ext cx="711769" cy="757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01"/>
              </a:lnSpc>
              <a:spcBef>
                <a:spcPct val="0"/>
              </a:spcBef>
            </a:pPr>
            <a:r>
              <a:rPr lang="en-US" b="true" sz="5176">
                <a:solidFill>
                  <a:srgbClr val="5696B8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02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650555" y="6210172"/>
            <a:ext cx="711769" cy="757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01"/>
              </a:lnSpc>
              <a:spcBef>
                <a:spcPct val="0"/>
              </a:spcBef>
            </a:pPr>
            <a:r>
              <a:rPr lang="en-US" b="true" sz="5176">
                <a:solidFill>
                  <a:srgbClr val="5696B8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03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650555" y="7472512"/>
            <a:ext cx="711769" cy="757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01"/>
              </a:lnSpc>
              <a:spcBef>
                <a:spcPct val="0"/>
              </a:spcBef>
            </a:pPr>
            <a:r>
              <a:rPr lang="en-US" b="true" sz="5176">
                <a:solidFill>
                  <a:srgbClr val="5696B8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04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650555" y="8734852"/>
            <a:ext cx="711769" cy="757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01"/>
              </a:lnSpc>
              <a:spcBef>
                <a:spcPct val="0"/>
              </a:spcBef>
            </a:pPr>
            <a:r>
              <a:rPr lang="en-US" b="true" sz="5176">
                <a:solidFill>
                  <a:srgbClr val="5696B8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05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0692785" y="7490743"/>
            <a:ext cx="4914998" cy="549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3"/>
              </a:lnSpc>
            </a:pPr>
            <a:r>
              <a:rPr lang="en-US" sz="2714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INSTANT TICKET AQUIRE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0692785" y="8753083"/>
            <a:ext cx="4698941" cy="549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3"/>
              </a:lnSpc>
            </a:pPr>
            <a:r>
              <a:rPr lang="en-US" sz="2714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MISSED FLIGHT HELPER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65907" y="678974"/>
            <a:ext cx="6093393" cy="745120"/>
            <a:chOff x="0" y="0"/>
            <a:chExt cx="1604844" cy="1962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04844" cy="196245"/>
            </a:xfrm>
            <a:custGeom>
              <a:avLst/>
              <a:gdLst/>
              <a:ahLst/>
              <a:cxnLst/>
              <a:rect r="r" b="b" t="t" l="l"/>
              <a:pathLst>
                <a:path h="196245" w="1604844">
                  <a:moveTo>
                    <a:pt x="98123" y="0"/>
                  </a:moveTo>
                  <a:lnTo>
                    <a:pt x="1506722" y="0"/>
                  </a:lnTo>
                  <a:cubicBezTo>
                    <a:pt x="1532745" y="0"/>
                    <a:pt x="1557703" y="10338"/>
                    <a:pt x="1576105" y="28739"/>
                  </a:cubicBezTo>
                  <a:cubicBezTo>
                    <a:pt x="1594506" y="47141"/>
                    <a:pt x="1604844" y="72099"/>
                    <a:pt x="1604844" y="98123"/>
                  </a:cubicBezTo>
                  <a:lnTo>
                    <a:pt x="1604844" y="98123"/>
                  </a:lnTo>
                  <a:cubicBezTo>
                    <a:pt x="1604844" y="124147"/>
                    <a:pt x="1594506" y="149104"/>
                    <a:pt x="1576105" y="167506"/>
                  </a:cubicBezTo>
                  <a:cubicBezTo>
                    <a:pt x="1557703" y="185908"/>
                    <a:pt x="1532745" y="196245"/>
                    <a:pt x="1506722" y="196245"/>
                  </a:cubicBezTo>
                  <a:lnTo>
                    <a:pt x="98123" y="196245"/>
                  </a:lnTo>
                  <a:cubicBezTo>
                    <a:pt x="72099" y="196245"/>
                    <a:pt x="47141" y="185908"/>
                    <a:pt x="28739" y="167506"/>
                  </a:cubicBezTo>
                  <a:cubicBezTo>
                    <a:pt x="10338" y="149104"/>
                    <a:pt x="0" y="124147"/>
                    <a:pt x="0" y="98123"/>
                  </a:cubicBezTo>
                  <a:lnTo>
                    <a:pt x="0" y="98123"/>
                  </a:lnTo>
                  <a:cubicBezTo>
                    <a:pt x="0" y="72099"/>
                    <a:pt x="10338" y="47141"/>
                    <a:pt x="28739" y="28739"/>
                  </a:cubicBezTo>
                  <a:cubicBezTo>
                    <a:pt x="47141" y="10338"/>
                    <a:pt x="72099" y="0"/>
                    <a:pt x="98123" y="0"/>
                  </a:cubicBezTo>
                  <a:close/>
                </a:path>
              </a:pathLst>
            </a:custGeom>
            <a:solidFill>
              <a:srgbClr val="5696B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04775"/>
              <a:ext cx="1604844" cy="30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32798" y="845576"/>
            <a:ext cx="391696" cy="391696"/>
          </a:xfrm>
          <a:custGeom>
            <a:avLst/>
            <a:gdLst/>
            <a:ahLst/>
            <a:cxnLst/>
            <a:rect r="r" b="b" t="t" l="l"/>
            <a:pathLst>
              <a:path h="391696" w="391696">
                <a:moveTo>
                  <a:pt x="0" y="0"/>
                </a:moveTo>
                <a:lnTo>
                  <a:pt x="391696" y="0"/>
                </a:lnTo>
                <a:lnTo>
                  <a:pt x="391696" y="391696"/>
                </a:lnTo>
                <a:lnTo>
                  <a:pt x="0" y="3916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259300" y="0"/>
            <a:ext cx="1028700" cy="1023981"/>
          </a:xfrm>
          <a:custGeom>
            <a:avLst/>
            <a:gdLst/>
            <a:ahLst/>
            <a:cxnLst/>
            <a:rect r="r" b="b" t="t" l="l"/>
            <a:pathLst>
              <a:path h="1023981" w="1028700">
                <a:moveTo>
                  <a:pt x="0" y="0"/>
                </a:moveTo>
                <a:lnTo>
                  <a:pt x="1028700" y="0"/>
                </a:lnTo>
                <a:lnTo>
                  <a:pt x="1028700" y="1023981"/>
                </a:lnTo>
                <a:lnTo>
                  <a:pt x="0" y="10239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67100" y="5328164"/>
            <a:ext cx="2600316" cy="2268776"/>
          </a:xfrm>
          <a:custGeom>
            <a:avLst/>
            <a:gdLst/>
            <a:ahLst/>
            <a:cxnLst/>
            <a:rect r="r" b="b" t="t" l="l"/>
            <a:pathLst>
              <a:path h="2268776" w="2600316">
                <a:moveTo>
                  <a:pt x="0" y="0"/>
                </a:moveTo>
                <a:lnTo>
                  <a:pt x="2600317" y="0"/>
                </a:lnTo>
                <a:lnTo>
                  <a:pt x="2600317" y="2268776"/>
                </a:lnTo>
                <a:lnTo>
                  <a:pt x="0" y="22687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 flipV="true">
            <a:off x="9163050" y="4299716"/>
            <a:ext cx="0" cy="2746718"/>
          </a:xfrm>
          <a:prstGeom prst="line">
            <a:avLst/>
          </a:prstGeom>
          <a:ln cap="flat" w="38100">
            <a:solidFill>
              <a:srgbClr val="03B8ED">
                <a:alpha val="19608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3104179" y="5938011"/>
            <a:ext cx="2216848" cy="2216848"/>
          </a:xfrm>
          <a:custGeom>
            <a:avLst/>
            <a:gdLst/>
            <a:ahLst/>
            <a:cxnLst/>
            <a:rect r="r" b="b" t="t" l="l"/>
            <a:pathLst>
              <a:path h="2216848" w="2216848">
                <a:moveTo>
                  <a:pt x="0" y="0"/>
                </a:moveTo>
                <a:lnTo>
                  <a:pt x="2216848" y="0"/>
                </a:lnTo>
                <a:lnTo>
                  <a:pt x="2216848" y="2216848"/>
                </a:lnTo>
                <a:lnTo>
                  <a:pt x="0" y="221684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94560" y="2835670"/>
            <a:ext cx="5579389" cy="1094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575"/>
              </a:lnSpc>
              <a:spcBef>
                <a:spcPct val="0"/>
              </a:spcBef>
            </a:pPr>
            <a:r>
              <a:rPr lang="en-US" b="true" sz="7522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TARGET MARKET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865517" y="787090"/>
            <a:ext cx="1533021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671107" y="787090"/>
            <a:ext cx="1441239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90752" y="834715"/>
            <a:ext cx="144123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431774" y="9058585"/>
            <a:ext cx="827526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24"/>
              </a:lnSpc>
            </a:pPr>
            <a:r>
              <a:rPr lang="en-US" b="true" sz="24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05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869282"/>
            <a:ext cx="15317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4"/>
              </a:lnSpc>
            </a:pPr>
            <a:r>
              <a:rPr lang="en-US" sz="24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AirEase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789589" y="5702457"/>
            <a:ext cx="3719125" cy="1529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800">
                <a:solidFill>
                  <a:srgbClr val="03B8ED"/>
                </a:solidFill>
                <a:latin typeface="Poppins Bold"/>
                <a:ea typeface="Poppins Bold"/>
                <a:cs typeface="Poppins Bold"/>
                <a:sym typeface="Poppins Bold"/>
              </a:rPr>
              <a:t>1.5–2 MILLION ACTIVE JORDANIAN OUTBOUND TRAVELERS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266484" y="2835670"/>
            <a:ext cx="5892238" cy="1094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575"/>
              </a:lnSpc>
              <a:spcBef>
                <a:spcPct val="0"/>
              </a:spcBef>
            </a:pPr>
            <a:r>
              <a:rPr lang="en-US" b="true" sz="7522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BUSINESS MODEL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884617" y="4912874"/>
            <a:ext cx="4655972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800">
                <a:solidFill>
                  <a:srgbClr val="03B8ED"/>
                </a:solidFill>
                <a:latin typeface="Poppins Bold"/>
                <a:ea typeface="Poppins Bold"/>
                <a:cs typeface="Poppins Bold"/>
                <a:sym typeface="Poppins Bold"/>
              </a:rPr>
              <a:t>PER FLIGHT ADDED </a:t>
            </a:r>
            <a:r>
              <a:rPr lang="en-US" b="true" sz="2800">
                <a:solidFill>
                  <a:srgbClr val="FF3131"/>
                </a:solidFill>
                <a:latin typeface="Poppins Bold"/>
                <a:ea typeface="Poppins Bold"/>
                <a:cs typeface="Poppins Bold"/>
                <a:sym typeface="Poppins Bold"/>
              </a:rPr>
              <a:t>5JDS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65907" y="678974"/>
            <a:ext cx="6093393" cy="745120"/>
            <a:chOff x="0" y="0"/>
            <a:chExt cx="1604844" cy="1962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04844" cy="196245"/>
            </a:xfrm>
            <a:custGeom>
              <a:avLst/>
              <a:gdLst/>
              <a:ahLst/>
              <a:cxnLst/>
              <a:rect r="r" b="b" t="t" l="l"/>
              <a:pathLst>
                <a:path h="196245" w="1604844">
                  <a:moveTo>
                    <a:pt x="98123" y="0"/>
                  </a:moveTo>
                  <a:lnTo>
                    <a:pt x="1506722" y="0"/>
                  </a:lnTo>
                  <a:cubicBezTo>
                    <a:pt x="1532745" y="0"/>
                    <a:pt x="1557703" y="10338"/>
                    <a:pt x="1576105" y="28739"/>
                  </a:cubicBezTo>
                  <a:cubicBezTo>
                    <a:pt x="1594506" y="47141"/>
                    <a:pt x="1604844" y="72099"/>
                    <a:pt x="1604844" y="98123"/>
                  </a:cubicBezTo>
                  <a:lnTo>
                    <a:pt x="1604844" y="98123"/>
                  </a:lnTo>
                  <a:cubicBezTo>
                    <a:pt x="1604844" y="124147"/>
                    <a:pt x="1594506" y="149104"/>
                    <a:pt x="1576105" y="167506"/>
                  </a:cubicBezTo>
                  <a:cubicBezTo>
                    <a:pt x="1557703" y="185908"/>
                    <a:pt x="1532745" y="196245"/>
                    <a:pt x="1506722" y="196245"/>
                  </a:cubicBezTo>
                  <a:lnTo>
                    <a:pt x="98123" y="196245"/>
                  </a:lnTo>
                  <a:cubicBezTo>
                    <a:pt x="72099" y="196245"/>
                    <a:pt x="47141" y="185908"/>
                    <a:pt x="28739" y="167506"/>
                  </a:cubicBezTo>
                  <a:cubicBezTo>
                    <a:pt x="10338" y="149104"/>
                    <a:pt x="0" y="124147"/>
                    <a:pt x="0" y="98123"/>
                  </a:cubicBezTo>
                  <a:lnTo>
                    <a:pt x="0" y="98123"/>
                  </a:lnTo>
                  <a:cubicBezTo>
                    <a:pt x="0" y="72099"/>
                    <a:pt x="10338" y="47141"/>
                    <a:pt x="28739" y="28739"/>
                  </a:cubicBezTo>
                  <a:cubicBezTo>
                    <a:pt x="47141" y="10338"/>
                    <a:pt x="72099" y="0"/>
                    <a:pt x="98123" y="0"/>
                  </a:cubicBezTo>
                  <a:close/>
                </a:path>
              </a:pathLst>
            </a:custGeom>
            <a:solidFill>
              <a:srgbClr val="5696B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04775"/>
              <a:ext cx="1604844" cy="30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32798" y="845576"/>
            <a:ext cx="391696" cy="391696"/>
          </a:xfrm>
          <a:custGeom>
            <a:avLst/>
            <a:gdLst/>
            <a:ahLst/>
            <a:cxnLst/>
            <a:rect r="r" b="b" t="t" l="l"/>
            <a:pathLst>
              <a:path h="391696" w="391696">
                <a:moveTo>
                  <a:pt x="0" y="0"/>
                </a:moveTo>
                <a:lnTo>
                  <a:pt x="391696" y="0"/>
                </a:lnTo>
                <a:lnTo>
                  <a:pt x="391696" y="391696"/>
                </a:lnTo>
                <a:lnTo>
                  <a:pt x="0" y="3916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287875" y="0"/>
            <a:ext cx="1028700" cy="1023981"/>
          </a:xfrm>
          <a:custGeom>
            <a:avLst/>
            <a:gdLst/>
            <a:ahLst/>
            <a:cxnLst/>
            <a:rect r="r" b="b" t="t" l="l"/>
            <a:pathLst>
              <a:path h="1023981" w="1028700">
                <a:moveTo>
                  <a:pt x="0" y="0"/>
                </a:moveTo>
                <a:lnTo>
                  <a:pt x="1028700" y="0"/>
                </a:lnTo>
                <a:lnTo>
                  <a:pt x="1028700" y="1023981"/>
                </a:lnTo>
                <a:lnTo>
                  <a:pt x="0" y="10239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340884" y="4913020"/>
            <a:ext cx="3065897" cy="1981336"/>
          </a:xfrm>
          <a:custGeom>
            <a:avLst/>
            <a:gdLst/>
            <a:ahLst/>
            <a:cxnLst/>
            <a:rect r="r" b="b" t="t" l="l"/>
            <a:pathLst>
              <a:path h="1981336" w="3065897">
                <a:moveTo>
                  <a:pt x="0" y="0"/>
                </a:moveTo>
                <a:lnTo>
                  <a:pt x="3065896" y="0"/>
                </a:lnTo>
                <a:lnTo>
                  <a:pt x="3065896" y="1981335"/>
                </a:lnTo>
                <a:lnTo>
                  <a:pt x="0" y="1981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350733" y="2442417"/>
            <a:ext cx="3586534" cy="1527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856"/>
              </a:lnSpc>
              <a:spcBef>
                <a:spcPct val="0"/>
              </a:spcBef>
            </a:pPr>
            <a:r>
              <a:rPr lang="en-US" b="true" sz="10400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IMPACT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865517" y="787090"/>
            <a:ext cx="1533021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671107" y="787090"/>
            <a:ext cx="1441239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90752" y="834715"/>
            <a:ext cx="144123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431774" y="9058585"/>
            <a:ext cx="827526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24"/>
              </a:lnSpc>
            </a:pPr>
            <a:r>
              <a:rPr lang="en-US" b="true" sz="24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08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869282"/>
            <a:ext cx="15317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4"/>
              </a:lnSpc>
            </a:pPr>
            <a:r>
              <a:rPr lang="en-US" sz="24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AirEase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560420" y="7160476"/>
            <a:ext cx="4626824" cy="1348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b="true" sz="4800">
                <a:solidFill>
                  <a:srgbClr val="7ED957"/>
                </a:solidFill>
                <a:latin typeface="Poppins Bold"/>
                <a:ea typeface="Poppins Bold"/>
                <a:cs typeface="Poppins Bold"/>
                <a:sym typeface="Poppins Bold"/>
              </a:rPr>
              <a:t>200JD</a:t>
            </a:r>
            <a:r>
              <a:rPr lang="en-US" b="true" sz="48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SAVED YEARLY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0824746" y="4728505"/>
            <a:ext cx="3065897" cy="1981336"/>
          </a:xfrm>
          <a:custGeom>
            <a:avLst/>
            <a:gdLst/>
            <a:ahLst/>
            <a:cxnLst/>
            <a:rect r="r" b="b" t="t" l="l"/>
            <a:pathLst>
              <a:path h="1981336" w="3065897">
                <a:moveTo>
                  <a:pt x="0" y="0"/>
                </a:moveTo>
                <a:lnTo>
                  <a:pt x="3065897" y="0"/>
                </a:lnTo>
                <a:lnTo>
                  <a:pt x="3065897" y="1981336"/>
                </a:lnTo>
                <a:lnTo>
                  <a:pt x="0" y="19813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9868284" y="7062145"/>
            <a:ext cx="5727412" cy="1986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b="true" sz="48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more than </a:t>
            </a:r>
            <a:r>
              <a:rPr lang="en-US" b="true" sz="4800">
                <a:solidFill>
                  <a:srgbClr val="FF3131"/>
                </a:solidFill>
                <a:latin typeface="Poppins Bold"/>
                <a:ea typeface="Poppins Bold"/>
                <a:cs typeface="Poppins Bold"/>
                <a:sym typeface="Poppins Bold"/>
              </a:rPr>
              <a:t>75%</a:t>
            </a:r>
            <a:r>
              <a:rPr lang="en-US" b="true" sz="48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of flights wont be missed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65907" y="678974"/>
            <a:ext cx="6093393" cy="745120"/>
            <a:chOff x="0" y="0"/>
            <a:chExt cx="1604844" cy="1962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04844" cy="196245"/>
            </a:xfrm>
            <a:custGeom>
              <a:avLst/>
              <a:gdLst/>
              <a:ahLst/>
              <a:cxnLst/>
              <a:rect r="r" b="b" t="t" l="l"/>
              <a:pathLst>
                <a:path h="196245" w="1604844">
                  <a:moveTo>
                    <a:pt x="98123" y="0"/>
                  </a:moveTo>
                  <a:lnTo>
                    <a:pt x="1506722" y="0"/>
                  </a:lnTo>
                  <a:cubicBezTo>
                    <a:pt x="1532745" y="0"/>
                    <a:pt x="1557703" y="10338"/>
                    <a:pt x="1576105" y="28739"/>
                  </a:cubicBezTo>
                  <a:cubicBezTo>
                    <a:pt x="1594506" y="47141"/>
                    <a:pt x="1604844" y="72099"/>
                    <a:pt x="1604844" y="98123"/>
                  </a:cubicBezTo>
                  <a:lnTo>
                    <a:pt x="1604844" y="98123"/>
                  </a:lnTo>
                  <a:cubicBezTo>
                    <a:pt x="1604844" y="124147"/>
                    <a:pt x="1594506" y="149104"/>
                    <a:pt x="1576105" y="167506"/>
                  </a:cubicBezTo>
                  <a:cubicBezTo>
                    <a:pt x="1557703" y="185908"/>
                    <a:pt x="1532745" y="196245"/>
                    <a:pt x="1506722" y="196245"/>
                  </a:cubicBezTo>
                  <a:lnTo>
                    <a:pt x="98123" y="196245"/>
                  </a:lnTo>
                  <a:cubicBezTo>
                    <a:pt x="72099" y="196245"/>
                    <a:pt x="47141" y="185908"/>
                    <a:pt x="28739" y="167506"/>
                  </a:cubicBezTo>
                  <a:cubicBezTo>
                    <a:pt x="10338" y="149104"/>
                    <a:pt x="0" y="124147"/>
                    <a:pt x="0" y="98123"/>
                  </a:cubicBezTo>
                  <a:lnTo>
                    <a:pt x="0" y="98123"/>
                  </a:lnTo>
                  <a:cubicBezTo>
                    <a:pt x="0" y="72099"/>
                    <a:pt x="10338" y="47141"/>
                    <a:pt x="28739" y="28739"/>
                  </a:cubicBezTo>
                  <a:cubicBezTo>
                    <a:pt x="47141" y="10338"/>
                    <a:pt x="72099" y="0"/>
                    <a:pt x="98123" y="0"/>
                  </a:cubicBezTo>
                  <a:close/>
                </a:path>
              </a:pathLst>
            </a:custGeom>
            <a:solidFill>
              <a:srgbClr val="5696B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04775"/>
              <a:ext cx="1604844" cy="3010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532798" y="845576"/>
            <a:ext cx="391696" cy="391696"/>
          </a:xfrm>
          <a:custGeom>
            <a:avLst/>
            <a:gdLst/>
            <a:ahLst/>
            <a:cxnLst/>
            <a:rect r="r" b="b" t="t" l="l"/>
            <a:pathLst>
              <a:path h="391696" w="391696">
                <a:moveTo>
                  <a:pt x="0" y="0"/>
                </a:moveTo>
                <a:lnTo>
                  <a:pt x="391696" y="0"/>
                </a:lnTo>
                <a:lnTo>
                  <a:pt x="391696" y="391696"/>
                </a:lnTo>
                <a:lnTo>
                  <a:pt x="0" y="3916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223633"/>
            <a:ext cx="5823875" cy="202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79"/>
              </a:lnSpc>
              <a:spcBef>
                <a:spcPct val="0"/>
              </a:spcBef>
            </a:pPr>
            <a:r>
              <a:rPr lang="en-US" b="true" sz="6999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TECHNOLOGY STACK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865517" y="787090"/>
            <a:ext cx="1533021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671107" y="787090"/>
            <a:ext cx="1441239" cy="403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 strike="noStrike" u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290752" y="834715"/>
            <a:ext cx="144123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431774" y="9058585"/>
            <a:ext cx="827526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24"/>
              </a:lnSpc>
            </a:pPr>
            <a:r>
              <a:rPr lang="en-US" b="true" sz="2499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09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71702" y="6671621"/>
            <a:ext cx="3248679" cy="160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Pr</a:t>
            </a:r>
            <a:r>
              <a:rPr lang="en-US" sz="2000" strike="noStrike" u="none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e</a:t>
            </a:r>
            <a:r>
              <a:rPr lang="en-US" sz="2000" strike="noStrike" u="none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dict</a:t>
            </a:r>
            <a:r>
              <a:rPr lang="en-US" sz="2000" strike="noStrike" u="none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 flight delays, suggest optimal routes, and personalize recommendations.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71702" y="5917115"/>
            <a:ext cx="2528095" cy="498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24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Vertex AI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869282"/>
            <a:ext cx="15317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4"/>
              </a:lnSpc>
            </a:pPr>
            <a:r>
              <a:rPr lang="en-US" sz="2499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AirEase 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7259300" y="0"/>
            <a:ext cx="1028700" cy="1023981"/>
          </a:xfrm>
          <a:custGeom>
            <a:avLst/>
            <a:gdLst/>
            <a:ahLst/>
            <a:cxnLst/>
            <a:rect r="r" b="b" t="t" l="l"/>
            <a:pathLst>
              <a:path h="1023981" w="1028700">
                <a:moveTo>
                  <a:pt x="0" y="0"/>
                </a:moveTo>
                <a:lnTo>
                  <a:pt x="1028700" y="0"/>
                </a:lnTo>
                <a:lnTo>
                  <a:pt x="1028700" y="1023981"/>
                </a:lnTo>
                <a:lnTo>
                  <a:pt x="0" y="10239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904739" y="6104305"/>
            <a:ext cx="247922" cy="247922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96B8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5901947" y="6671621"/>
            <a:ext cx="4599286" cy="200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00"/>
              </a:lnSpc>
              <a:spcBef>
                <a:spcPct val="0"/>
              </a:spcBef>
            </a:pPr>
            <a:r>
              <a:rPr lang="en-US" sz="2000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Enables natural-languag</a:t>
            </a:r>
            <a:r>
              <a:rPr lang="en-US" sz="2000" strike="noStrike" u="none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e flight search, plain-English rule automation, smart itinerary summaries, and a conversational travel assistant—all in one engine.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901947" y="5917115"/>
            <a:ext cx="4945848" cy="498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24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Gemini API (Google Generative AI)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5434984" y="6104305"/>
            <a:ext cx="247922" cy="247922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96B8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2129360" y="3394573"/>
            <a:ext cx="5644290" cy="160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2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Next.js 14 + React 18 → Fast UI, dashboard,</a:t>
            </a:r>
            <a:r>
              <a:rPr lang="en-US" sz="2000" strike="noStrike" u="none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 flight search.</a:t>
            </a:r>
          </a:p>
          <a:p>
            <a:pPr algn="l" marL="431801" indent="-215900" lvl="1">
              <a:lnSpc>
                <a:spcPts val="32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trike="noStrike" u="none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Recharts → Visualize price trends &amp; monitoring data.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129360" y="2640067"/>
            <a:ext cx="2528095" cy="498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24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Front-End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1662397" y="2827257"/>
            <a:ext cx="247922" cy="247922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96B8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2129360" y="6734986"/>
            <a:ext cx="4599286" cy="320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2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Node.js (Next.js API routes) → Handl</a:t>
            </a:r>
            <a:r>
              <a:rPr lang="en-US" sz="2000" strike="noStrike" u="none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es flight search, alerts, notifications.</a:t>
            </a:r>
          </a:p>
          <a:p>
            <a:pPr algn="l" marL="431801" indent="-215900" lvl="1">
              <a:lnSpc>
                <a:spcPts val="32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trike="noStrike" u="none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MongoDB 6.6 → Stores flights, rules, watchlists, disruptions.</a:t>
            </a:r>
          </a:p>
          <a:p>
            <a:pPr algn="l" marL="431801" indent="-215900" lvl="1">
              <a:lnSpc>
                <a:spcPts val="32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strike="noStrike" u="none">
                <a:solidFill>
                  <a:srgbClr val="737373"/>
                </a:solidFill>
                <a:latin typeface="Poppins"/>
                <a:ea typeface="Poppins"/>
                <a:cs typeface="Poppins"/>
                <a:sym typeface="Poppins"/>
              </a:rPr>
              <a:t>Zod Validation → Ensures clean, structured user inputs (rules, preferences).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129360" y="5980480"/>
            <a:ext cx="2528095" cy="498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24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Back-End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1662397" y="6167669"/>
            <a:ext cx="247922" cy="247922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696B8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00"/>
                </a:lnSpc>
              </a:pPr>
            </a:p>
          </p:txBody>
        </p:sp>
      </p:grpSp>
      <p:sp>
        <p:nvSpPr>
          <p:cNvPr name="Freeform 33" id="33"/>
          <p:cNvSpPr/>
          <p:nvPr/>
        </p:nvSpPr>
        <p:spPr>
          <a:xfrm flipH="false" flipV="false" rot="0">
            <a:off x="5626262" y="1435608"/>
            <a:ext cx="5539645" cy="2063740"/>
          </a:xfrm>
          <a:custGeom>
            <a:avLst/>
            <a:gdLst/>
            <a:ahLst/>
            <a:cxnLst/>
            <a:rect r="r" b="b" t="t" l="l"/>
            <a:pathLst>
              <a:path h="2063740" w="5539645">
                <a:moveTo>
                  <a:pt x="0" y="0"/>
                </a:moveTo>
                <a:lnTo>
                  <a:pt x="5539645" y="0"/>
                </a:lnTo>
                <a:lnTo>
                  <a:pt x="5539645" y="2063740"/>
                </a:lnTo>
                <a:lnTo>
                  <a:pt x="0" y="20637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02021" r="0" b="-29109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7631797" y="1312763"/>
            <a:ext cx="9462278" cy="9462278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true" rot="-9227757">
            <a:off x="2247490" y="5230936"/>
            <a:ext cx="7117462" cy="2588977"/>
          </a:xfrm>
          <a:custGeom>
            <a:avLst/>
            <a:gdLst/>
            <a:ahLst/>
            <a:cxnLst/>
            <a:rect r="r" b="b" t="t" l="l"/>
            <a:pathLst>
              <a:path h="2588977" w="7117462">
                <a:moveTo>
                  <a:pt x="0" y="2588976"/>
                </a:moveTo>
                <a:lnTo>
                  <a:pt x="7117462" y="2588976"/>
                </a:lnTo>
                <a:lnTo>
                  <a:pt x="7117462" y="0"/>
                </a:lnTo>
                <a:lnTo>
                  <a:pt x="0" y="0"/>
                </a:lnTo>
                <a:lnTo>
                  <a:pt x="0" y="258897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423571"/>
            <a:ext cx="5021656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7979"/>
              </a:lnSpc>
              <a:spcBef>
                <a:spcPct val="0"/>
              </a:spcBef>
            </a:pPr>
            <a:r>
              <a:rPr lang="en-US" b="true" sz="6999">
                <a:solidFill>
                  <a:srgbClr val="000000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DOWNLOAD THE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83038" y="2505611"/>
            <a:ext cx="2317173" cy="1898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748"/>
              </a:lnSpc>
              <a:spcBef>
                <a:spcPct val="0"/>
              </a:spcBef>
            </a:pPr>
            <a:r>
              <a:rPr lang="en-US" b="true" sz="12937">
                <a:solidFill>
                  <a:srgbClr val="CB6CE6"/>
                </a:solidFill>
                <a:latin typeface="Antonio Bold"/>
                <a:ea typeface="Antonio Bold"/>
                <a:cs typeface="Antonio Bold"/>
                <a:sym typeface="Antonio Bold"/>
              </a:rPr>
              <a:t>APP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7259300" y="0"/>
            <a:ext cx="1028700" cy="1023981"/>
          </a:xfrm>
          <a:custGeom>
            <a:avLst/>
            <a:gdLst/>
            <a:ahLst/>
            <a:cxnLst/>
            <a:rect r="r" b="b" t="t" l="l"/>
            <a:pathLst>
              <a:path h="1023981" w="1028700">
                <a:moveTo>
                  <a:pt x="0" y="0"/>
                </a:moveTo>
                <a:lnTo>
                  <a:pt x="1028700" y="0"/>
                </a:lnTo>
                <a:lnTo>
                  <a:pt x="1028700" y="1023981"/>
                </a:lnTo>
                <a:lnTo>
                  <a:pt x="0" y="10239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DAG0D-2kNsk</dc:identifier>
  <dcterms:modified xsi:type="dcterms:W3CDTF">2011-08-01T06:04:30Z</dcterms:modified>
  <cp:revision>1</cp:revision>
  <dc:title>AirEase</dc:title>
</cp:coreProperties>
</file>

<file path=docProps/thumbnail.jpeg>
</file>